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32787"/>
    <p:restoredTop sz="90929"/>
  </p:normalViewPr>
  <p:slideViewPr>
    <p:cSldViewPr>
      <p:cViewPr varScale="1">
        <p:scale>
          <a:sx n="87" d="100"/>
          <a:sy n="87" d="100"/>
        </p:scale>
        <p:origin x="-2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theme" Target="theme/theme1.xml"/><Relationship Id="rId40" Type="http://schemas.openxmlformats.org/officeDocument/2006/relationships/tableStyles" Target="tableStyles.xml"/><Relationship Id="rId7" Type="http://schemas.openxmlformats.org/officeDocument/2006/relationships/slide" Target="slides/slide6.xml"/><Relationship Id="rId36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viewProps" Target="viewProps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88" y="-1588"/>
            <a:ext cx="9145588" cy="6859588"/>
          </a:xfrm>
          <a:prstGeom prst="rect">
            <a:avLst/>
          </a:prstGeom>
          <a:noFill/>
        </p:spPr>
      </p:pic>
      <p:sp>
        <p:nvSpPr>
          <p:cNvPr id="37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1600200"/>
            <a:ext cx="73152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895600"/>
            <a:ext cx="7315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0960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960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fld id="{E1329B20-F731-ED40-AA49-F3186574A8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2DE1E5B-3526-EF41-830E-4CFB3268F8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562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562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6AE20EF-34C7-754A-BCC2-863A38B59D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68AE0B1-7853-754D-8DA7-E69AEA3DE6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B3D7B4B-BA9F-3F4A-AF74-1B0C7DD2F5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0AA1AD9-D5D4-EF4D-9D28-5881CB6F72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D43D039-8EFC-B745-B2FC-B5605A4D3A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63486F-FFEC-3244-92D3-582C5347A2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029C51E-6B95-FA4E-BD25-B175C9A451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4E8E7DA-68D7-264B-88F6-D3BA8EBE31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073971C-DCB0-E141-9130-D5F44298EF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588" y="-1588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219200" y="1600200"/>
            <a:ext cx="5926138" cy="95250"/>
          </a:xfrm>
          <a:prstGeom prst="rect">
            <a:avLst/>
          </a:prstGeom>
          <a:noFill/>
        </p:spPr>
      </p:pic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68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857460E-00EC-7341-AE3E-FC7BA7A9FA5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pitchFamily="-110" charset="0"/>
          <a:ea typeface="ＭＳ Ｐゴシック" pitchFamily="-110" charset="-128"/>
          <a:cs typeface="ＭＳ Ｐゴシック" pitchFamily="-11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pitchFamily="-110" charset="0"/>
          <a:ea typeface="ＭＳ Ｐゴシック" pitchFamily="-110" charset="-128"/>
          <a:cs typeface="ＭＳ Ｐゴシック" pitchFamily="-11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pitchFamily="-110" charset="0"/>
          <a:ea typeface="ＭＳ Ｐゴシック" pitchFamily="-110" charset="-128"/>
          <a:cs typeface="ＭＳ Ｐゴシック" pitchFamily="-11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kumimoji="0" lang="en-US"/>
              <a:t>Unit III Test: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0" lang="en-US"/>
              <a:t>Mobility, Migration, and Culture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800"/>
              <a:t>What barrier to migration is it when you have to leave friends and family behind?</a:t>
            </a:r>
            <a:endParaRPr kumimoji="0"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A) National Barrier</a:t>
            </a:r>
          </a:p>
          <a:p>
            <a:r>
              <a:rPr kumimoji="0" lang="en-US"/>
              <a:t>B) Legal Barrier</a:t>
            </a:r>
          </a:p>
          <a:p>
            <a:r>
              <a:rPr kumimoji="0" lang="en-US"/>
              <a:t>C) Personal Barrier</a:t>
            </a:r>
          </a:p>
          <a:p>
            <a:r>
              <a:rPr kumimoji="0" lang="en-US"/>
              <a:t>D) International Barrier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/>
              <a:t>C) Personal Barrier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200"/>
              <a:t>The basic idea that explains how a group thinks and acts is:</a:t>
            </a:r>
            <a:endParaRPr kumimoji="0"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A) Customs and Traditions</a:t>
            </a:r>
          </a:p>
          <a:p>
            <a:r>
              <a:rPr kumimoji="0" lang="en-US"/>
              <a:t>B) Artifacts</a:t>
            </a:r>
          </a:p>
          <a:p>
            <a:r>
              <a:rPr kumimoji="0" lang="en-US"/>
              <a:t>C) Core Values</a:t>
            </a:r>
          </a:p>
          <a:p>
            <a:r>
              <a:rPr kumimoji="0" lang="en-US"/>
              <a:t>D) Language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/>
              <a:t>C) Core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  <p:bldP spid="1229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800"/>
              <a:t>Migration due to an increase in wealth and living conditions is an example of a:</a:t>
            </a:r>
            <a:endParaRPr kumimoji="0"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A) Push Factor</a:t>
            </a:r>
          </a:p>
          <a:p>
            <a:r>
              <a:rPr kumimoji="0" lang="en-US"/>
              <a:t>B) Pull Factor</a:t>
            </a:r>
          </a:p>
          <a:p>
            <a:r>
              <a:rPr kumimoji="0" lang="en-US"/>
              <a:t>C) Net Migration</a:t>
            </a:r>
          </a:p>
          <a:p>
            <a:r>
              <a:rPr kumimoji="0" lang="en-US"/>
              <a:t>D) Immigration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/>
              <a:t>B) Pull Factor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  <p:bldP spid="1331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200"/>
              <a:t>Migration due to a job “boom” in a region is an example of a:</a:t>
            </a:r>
            <a:endParaRPr kumimoji="0"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A) Push Factor</a:t>
            </a:r>
          </a:p>
          <a:p>
            <a:r>
              <a:rPr kumimoji="0" lang="en-US"/>
              <a:t>B) Pull Factor</a:t>
            </a:r>
          </a:p>
          <a:p>
            <a:r>
              <a:rPr kumimoji="0" lang="en-US"/>
              <a:t>C) Net Migration</a:t>
            </a:r>
          </a:p>
          <a:p>
            <a:r>
              <a:rPr kumimoji="0" lang="en-US"/>
              <a:t>D) Immigration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/>
              <a:t>B) Pull Factor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  <p:bldP spid="1434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200"/>
              <a:t>The way that culture affects the earth’s surface is called a:</a:t>
            </a:r>
            <a:endParaRPr kumimoji="0"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A) Cultural Assimilation</a:t>
            </a:r>
          </a:p>
          <a:p>
            <a:r>
              <a:rPr kumimoji="0" lang="en-US"/>
              <a:t>B) Cultural Identity</a:t>
            </a:r>
          </a:p>
          <a:p>
            <a:r>
              <a:rPr kumimoji="0" lang="en-US"/>
              <a:t>C) Impression</a:t>
            </a:r>
          </a:p>
          <a:p>
            <a:r>
              <a:rPr kumimoji="0" lang="en-US"/>
              <a:t>D) Cultural Imprint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/>
              <a:t>D) Cultural Imprint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  <p:bldP spid="1536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200"/>
              <a:t>When one culture is absorbed by another is called:</a:t>
            </a:r>
            <a:endParaRPr kumimoji="0"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A) Cultural Assimilation</a:t>
            </a:r>
          </a:p>
          <a:p>
            <a:r>
              <a:rPr kumimoji="0" lang="en-US"/>
              <a:t>B) Cultural Identity</a:t>
            </a:r>
          </a:p>
          <a:p>
            <a:r>
              <a:rPr kumimoji="0" lang="en-US"/>
              <a:t>C) Impression</a:t>
            </a:r>
          </a:p>
          <a:p>
            <a:r>
              <a:rPr kumimoji="0" lang="en-US"/>
              <a:t>D) Cultural Imprint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/>
              <a:t>A) Cultural Assimilation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  <p:bldP spid="1638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Part B: Short Answer</a:t>
            </a:r>
          </a:p>
        </p:txBody>
      </p:sp>
      <p:pic>
        <p:nvPicPr>
          <p:cNvPr id="17412" name="Picture 4" descr="images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43200" y="2505075"/>
            <a:ext cx="3563938" cy="2716213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Chapter 7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Name three important factors that decide where people choose to live.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/>
              <a:t>Employment;</a:t>
            </a:r>
          </a:p>
          <a:p>
            <a:r>
              <a:rPr kumimoji="0" lang="en-US"/>
              <a:t>Nice weather;</a:t>
            </a:r>
          </a:p>
          <a:p>
            <a:r>
              <a:rPr kumimoji="0" lang="en-US"/>
              <a:t>Affordable homes;</a:t>
            </a:r>
          </a:p>
          <a:p>
            <a:r>
              <a:rPr kumimoji="0" lang="en-US"/>
              <a:t>Cost of living;</a:t>
            </a:r>
          </a:p>
          <a:p>
            <a:r>
              <a:rPr kumimoji="0" lang="en-US"/>
              <a:t>Safe neighbourhoods;</a:t>
            </a:r>
          </a:p>
          <a:p>
            <a:r>
              <a:rPr kumimoji="0" lang="en-US"/>
              <a:t>Health services.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Chapter 7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Name three factors of health services that people think about when deciding where to live.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0" lang="en-US" sz="2200"/>
              <a:t>Access to health care professionals is important to everyone;</a:t>
            </a:r>
          </a:p>
          <a:p>
            <a:pPr>
              <a:lnSpc>
                <a:spcPct val="90000"/>
              </a:lnSpc>
            </a:pPr>
            <a:r>
              <a:rPr kumimoji="0" lang="en-US" sz="2200"/>
              <a:t>Specialized services may be less available in low populations areas;</a:t>
            </a:r>
          </a:p>
          <a:p>
            <a:pPr>
              <a:lnSpc>
                <a:spcPct val="90000"/>
              </a:lnSpc>
            </a:pPr>
            <a:r>
              <a:rPr kumimoji="0" lang="en-US" sz="2200"/>
              <a:t>Urban places may have hospitals, research laboratories, and teaching centres;</a:t>
            </a:r>
          </a:p>
          <a:p>
            <a:pPr>
              <a:lnSpc>
                <a:spcPct val="90000"/>
              </a:lnSpc>
            </a:pPr>
            <a:r>
              <a:rPr kumimoji="0" lang="en-US" sz="2200"/>
              <a:t>Most doctors are drawn to large cities.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Chapter 7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Name three factors of costs of living that people think about when deciding where to live.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0" lang="en-US" sz="2000"/>
              <a:t>Shelter costs usually take over 1/4 of the monthly budget;</a:t>
            </a:r>
          </a:p>
          <a:p>
            <a:pPr>
              <a:lnSpc>
                <a:spcPct val="90000"/>
              </a:lnSpc>
            </a:pPr>
            <a:r>
              <a:rPr kumimoji="0" lang="en-US" sz="2000"/>
              <a:t>Prices and rents are high in large cities and “boom” areas;</a:t>
            </a:r>
          </a:p>
          <a:p>
            <a:pPr>
              <a:lnSpc>
                <a:spcPct val="90000"/>
              </a:lnSpc>
            </a:pPr>
            <a:r>
              <a:rPr kumimoji="0" lang="en-US" sz="2000"/>
              <a:t>A budget has two parts: income and expenses;</a:t>
            </a:r>
          </a:p>
          <a:p>
            <a:pPr>
              <a:lnSpc>
                <a:spcPct val="90000"/>
              </a:lnSpc>
            </a:pPr>
            <a:r>
              <a:rPr kumimoji="0" lang="en-US" sz="2000"/>
              <a:t>Expenses include taxes, shelter, food, and transportation;</a:t>
            </a:r>
          </a:p>
          <a:p>
            <a:pPr>
              <a:lnSpc>
                <a:spcPct val="90000"/>
              </a:lnSpc>
            </a:pPr>
            <a:r>
              <a:rPr kumimoji="0" lang="en-US" sz="2000"/>
              <a:t>Money left over can go to entertainment and misc.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Part A: Multiple Choice</a:t>
            </a:r>
          </a:p>
        </p:txBody>
      </p:sp>
      <p:pic>
        <p:nvPicPr>
          <p:cNvPr id="3076" name="Picture 4" descr="images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19400" y="2430463"/>
            <a:ext cx="3694113" cy="2419350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Chapter 7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Name three ways technology has impacted migration over the past half-century.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0" lang="en-US" sz="2000"/>
              <a:t>First satellite into space was Russia’s Sputnik, in 1957;</a:t>
            </a:r>
          </a:p>
          <a:p>
            <a:pPr>
              <a:lnSpc>
                <a:spcPct val="90000"/>
              </a:lnSpc>
            </a:pPr>
            <a:r>
              <a:rPr kumimoji="0" lang="en-US" sz="2000"/>
              <a:t>Today, hundreds of satellites orbit the earth;</a:t>
            </a:r>
          </a:p>
          <a:p>
            <a:pPr>
              <a:lnSpc>
                <a:spcPct val="90000"/>
              </a:lnSpc>
            </a:pPr>
            <a:r>
              <a:rPr kumimoji="0" lang="en-US" sz="2000"/>
              <a:t>Monitor weather, transmit television and other communication;</a:t>
            </a:r>
          </a:p>
          <a:p>
            <a:pPr>
              <a:lnSpc>
                <a:spcPct val="90000"/>
              </a:lnSpc>
            </a:pPr>
            <a:r>
              <a:rPr kumimoji="0" lang="en-US" sz="2000"/>
              <a:t>GPS can pinpoint exact locations;</a:t>
            </a:r>
          </a:p>
          <a:p>
            <a:pPr>
              <a:lnSpc>
                <a:spcPct val="90000"/>
              </a:lnSpc>
            </a:pPr>
            <a:r>
              <a:rPr kumimoji="0" lang="en-US" sz="2000"/>
              <a:t>What once took weeks or months to travel, can be accomplished in a single day.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Chapter 7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Name three characteristics of mobility.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0" lang="en-US" sz="2000"/>
              <a:t>Mobility refers to the ease of traveling from one place to another;</a:t>
            </a:r>
          </a:p>
          <a:p>
            <a:pPr>
              <a:lnSpc>
                <a:spcPct val="90000"/>
              </a:lnSpc>
            </a:pPr>
            <a:r>
              <a:rPr kumimoji="0" lang="en-US" sz="2000"/>
              <a:t>Includes land, air, and sea;</a:t>
            </a:r>
          </a:p>
          <a:p>
            <a:pPr>
              <a:lnSpc>
                <a:spcPct val="90000"/>
              </a:lnSpc>
            </a:pPr>
            <a:r>
              <a:rPr kumimoji="0" lang="en-US" sz="2000"/>
              <a:t>Each mode of transportation has its own pros and cons, and new technology is always changing that balance;</a:t>
            </a:r>
          </a:p>
          <a:p>
            <a:pPr>
              <a:lnSpc>
                <a:spcPct val="90000"/>
              </a:lnSpc>
            </a:pPr>
            <a:r>
              <a:rPr kumimoji="0" lang="en-US" sz="2000"/>
              <a:t>During the past two centuries, transportation developments have improved mobility.</a:t>
            </a:r>
            <a:endParaRPr kumimoji="0" lang="en-US" sz="22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Chapter 8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Name three characteristics of push factors of migration.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0" lang="en-US" sz="2200"/>
              <a:t>The social, political, economic, and environmental forces that drive people away from where they live;</a:t>
            </a:r>
          </a:p>
          <a:p>
            <a:pPr>
              <a:lnSpc>
                <a:spcPct val="90000"/>
              </a:lnSpc>
            </a:pPr>
            <a:r>
              <a:rPr kumimoji="0" lang="en-US" sz="2200"/>
              <a:t>A natural disaster that claims lives and destroys communities;</a:t>
            </a:r>
          </a:p>
          <a:p>
            <a:pPr>
              <a:lnSpc>
                <a:spcPct val="90000"/>
              </a:lnSpc>
            </a:pPr>
            <a:r>
              <a:rPr kumimoji="0" lang="en-US" sz="2200"/>
              <a:t>Political violence and war that threatens safety;</a:t>
            </a:r>
          </a:p>
          <a:p>
            <a:pPr>
              <a:lnSpc>
                <a:spcPct val="90000"/>
              </a:lnSpc>
            </a:pPr>
            <a:r>
              <a:rPr kumimoji="0" lang="en-US" sz="2200"/>
              <a:t>Poor living conditions such as poverty.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Chapter 8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Name three characteristics of pull factors of migration.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 sz="2400"/>
              <a:t>The social, economic, and environmental attractions that draw people to move to a particular place;</a:t>
            </a:r>
          </a:p>
          <a:p>
            <a:r>
              <a:rPr kumimoji="0" lang="en-US" sz="2400"/>
              <a:t>A job “boom” in a region;</a:t>
            </a:r>
          </a:p>
          <a:p>
            <a:r>
              <a:rPr kumimoji="0" lang="en-US" sz="2400"/>
              <a:t>A safe neighbourhood;</a:t>
            </a:r>
          </a:p>
          <a:p>
            <a:r>
              <a:rPr kumimoji="0" lang="en-US" sz="2400"/>
              <a:t>Increase in wealth and living standards.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Chapter 8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Name three personal barriers to migration.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 sz="2000"/>
              <a:t>Immigration is a huge risk;</a:t>
            </a:r>
          </a:p>
          <a:p>
            <a:r>
              <a:rPr kumimoji="0" lang="en-US" sz="2000"/>
              <a:t>No one can know what life will be like in a new country;</a:t>
            </a:r>
          </a:p>
          <a:p>
            <a:r>
              <a:rPr kumimoji="0" lang="en-US" sz="2000"/>
              <a:t>Emotional barrier to leave friends and family behind;</a:t>
            </a:r>
          </a:p>
          <a:p>
            <a:r>
              <a:rPr kumimoji="0" lang="en-US" sz="2000"/>
              <a:t>Many people cannot afford the cost to move, visas, and application forms;</a:t>
            </a:r>
          </a:p>
          <a:p>
            <a:r>
              <a:rPr kumimoji="0" lang="en-US" sz="2000"/>
              <a:t>Many people can’t find a sponsor in the new country.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Chapter 8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Name three national barriers to migration.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0" lang="en-US" sz="2200"/>
              <a:t>Physical and political factors present major obstacles to migration;</a:t>
            </a:r>
          </a:p>
          <a:p>
            <a:pPr>
              <a:lnSpc>
                <a:spcPct val="90000"/>
              </a:lnSpc>
            </a:pPr>
            <a:r>
              <a:rPr kumimoji="0" lang="en-US" sz="2200"/>
              <a:t>Physical separation between countries make it more difficult, dangerous, or costly to migrate;</a:t>
            </a:r>
          </a:p>
          <a:p>
            <a:pPr>
              <a:lnSpc>
                <a:spcPct val="90000"/>
              </a:lnSpc>
            </a:pPr>
            <a:r>
              <a:rPr kumimoji="0" lang="en-US" sz="2200"/>
              <a:t>Political policy may not let people leave the country;</a:t>
            </a:r>
          </a:p>
          <a:p>
            <a:pPr>
              <a:lnSpc>
                <a:spcPct val="90000"/>
              </a:lnSpc>
            </a:pPr>
            <a:r>
              <a:rPr kumimoji="0" lang="en-US" sz="2200"/>
              <a:t>Some countries do not allow people to immigrate from particular areas of the world.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Chapter 8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Name three legal barriers to migration.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0" lang="en-US" sz="2000"/>
              <a:t>Migration within and between countries is regulated by international law;</a:t>
            </a:r>
          </a:p>
          <a:p>
            <a:pPr>
              <a:lnSpc>
                <a:spcPct val="90000"/>
              </a:lnSpc>
            </a:pPr>
            <a:r>
              <a:rPr kumimoji="0" lang="en-US" sz="2000"/>
              <a:t>The United Nations Universal Declaration of Human Rights includes freedom of movement;</a:t>
            </a:r>
          </a:p>
          <a:p>
            <a:pPr>
              <a:lnSpc>
                <a:spcPct val="90000"/>
              </a:lnSpc>
            </a:pPr>
            <a:r>
              <a:rPr kumimoji="0" lang="en-US" sz="2000"/>
              <a:t>Includes movement of refugees;</a:t>
            </a:r>
          </a:p>
          <a:p>
            <a:pPr>
              <a:lnSpc>
                <a:spcPct val="90000"/>
              </a:lnSpc>
            </a:pPr>
            <a:r>
              <a:rPr kumimoji="0" lang="en-US" sz="2000"/>
              <a:t>However, these statements have not always been practised by individual countries.</a:t>
            </a:r>
            <a:endParaRPr kumimoji="0" lang="en-US" sz="24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Chapter 9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Name three characteristics of a cultural imprint.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0" lang="en-US" sz="1800"/>
              <a:t>Cultures have an impact on the environment;</a:t>
            </a:r>
          </a:p>
          <a:p>
            <a:pPr>
              <a:lnSpc>
                <a:spcPct val="90000"/>
              </a:lnSpc>
            </a:pPr>
            <a:r>
              <a:rPr kumimoji="0" lang="en-US" sz="1800"/>
              <a:t>The way that culture affects the earth’s surface is called cultural imprint;</a:t>
            </a:r>
          </a:p>
          <a:p>
            <a:pPr>
              <a:lnSpc>
                <a:spcPct val="90000"/>
              </a:lnSpc>
            </a:pPr>
            <a:r>
              <a:rPr kumimoji="0" lang="en-US" sz="1800"/>
              <a:t>This imprint can last for a long time;</a:t>
            </a:r>
          </a:p>
          <a:p>
            <a:pPr>
              <a:lnSpc>
                <a:spcPct val="90000"/>
              </a:lnSpc>
            </a:pPr>
            <a:r>
              <a:rPr kumimoji="0" lang="en-US" sz="1800"/>
              <a:t>Canada’s climate can be extreme and soon abandoned cabins of pioneers will have their imprint gone forever;</a:t>
            </a:r>
          </a:p>
          <a:p>
            <a:pPr>
              <a:lnSpc>
                <a:spcPct val="90000"/>
              </a:lnSpc>
            </a:pPr>
            <a:r>
              <a:rPr kumimoji="0" lang="en-US" sz="1800"/>
              <a:t>However, there have been many opportunities where our imprint is embedded in our large cities.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Chapter 9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Name three characteristics of multicultural policy.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 sz="2000"/>
              <a:t>There are many multicultural countries in the world;</a:t>
            </a:r>
          </a:p>
          <a:p>
            <a:r>
              <a:rPr kumimoji="0" lang="en-US" sz="2000"/>
              <a:t>However, Canada is the only country with an official policy of multiculturalism;</a:t>
            </a:r>
          </a:p>
          <a:p>
            <a:r>
              <a:rPr kumimoji="0" lang="en-US" sz="2000"/>
              <a:t>Having a policy means that Canada officially recognizes and supports all cultures living in Canada;</a:t>
            </a:r>
          </a:p>
          <a:p>
            <a:r>
              <a:rPr kumimoji="0" lang="en-US" sz="2000"/>
              <a:t>Means the government gives financial support for parades, festivals, and other events.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Chapter 9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Name three characteristics of core values relating to culture.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 sz="1800"/>
              <a:t>Core values are the basic ideas that explain how a group thinks and acts;</a:t>
            </a:r>
          </a:p>
          <a:p>
            <a:r>
              <a:rPr kumimoji="0" lang="en-US" sz="1800"/>
              <a:t>Cultural customs and traditions come directly from core values and may include religious holidays;</a:t>
            </a:r>
          </a:p>
          <a:p>
            <a:r>
              <a:rPr kumimoji="0" lang="en-US" sz="1800"/>
              <a:t>Artifacts are any objects produced within a cultural group and may include buildings;</a:t>
            </a:r>
          </a:p>
          <a:p>
            <a:r>
              <a:rPr kumimoji="0" lang="en-US" sz="1800"/>
              <a:t>Language is one of the ways in which values and customs are passed between generations.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In 1957, what was the fist satellite into space?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A) Apollo</a:t>
            </a:r>
          </a:p>
          <a:p>
            <a:r>
              <a:rPr kumimoji="0" lang="en-US"/>
              <a:t>B) Sputnik</a:t>
            </a:r>
          </a:p>
          <a:p>
            <a:r>
              <a:rPr kumimoji="0" lang="en-US"/>
              <a:t>C) Discovery</a:t>
            </a:r>
          </a:p>
          <a:p>
            <a:r>
              <a:rPr kumimoji="0" lang="en-US"/>
              <a:t>D) Atlantis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/>
              <a:t>B) Sputnik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  <p:bldP spid="4100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Part C: Essay Questions</a:t>
            </a:r>
          </a:p>
        </p:txBody>
      </p:sp>
      <p:pic>
        <p:nvPicPr>
          <p:cNvPr id="31748" name="Picture 4" descr="images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76600" y="2205038"/>
            <a:ext cx="2608263" cy="3141662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Essay Question 1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How do migration patterns affect people and communities in Canada and the world?  Explain and provide examples.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Essay Question 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How can I explain the impact technology and mobility have on migration?  Explain and provide examples.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Essay Question 3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How do push and pull factors influence people to move?  Provide examples using both factors.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Essay Question 4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What effects do different types of barriers have on the decision to migrate?  Explain in detail.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200"/>
              <a:t>What refers to the ease of traveling from one place to another?</a:t>
            </a:r>
            <a:endParaRPr kumimoji="0"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A) Migration</a:t>
            </a:r>
          </a:p>
          <a:p>
            <a:r>
              <a:rPr kumimoji="0" lang="en-US"/>
              <a:t>B) Culture</a:t>
            </a:r>
          </a:p>
          <a:p>
            <a:r>
              <a:rPr kumimoji="0" lang="en-US"/>
              <a:t>C) Transportation</a:t>
            </a:r>
          </a:p>
          <a:p>
            <a:r>
              <a:rPr kumimoji="0" lang="en-US"/>
              <a:t>D) Mobility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/>
              <a:t>D) Mobility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  <p:bldP spid="512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200"/>
              <a:t>The movement from the countryside to the cities is known as the:</a:t>
            </a:r>
            <a:endParaRPr kumimoji="0"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A) Migration</a:t>
            </a:r>
          </a:p>
          <a:p>
            <a:r>
              <a:rPr kumimoji="0" lang="en-US"/>
              <a:t>B) Immigration</a:t>
            </a:r>
          </a:p>
          <a:p>
            <a:r>
              <a:rPr kumimoji="0" lang="en-US"/>
              <a:t>C) Urban-Rural Shift</a:t>
            </a:r>
          </a:p>
          <a:p>
            <a:r>
              <a:rPr kumimoji="0" lang="en-US"/>
              <a:t>D) Rural-Urban Shift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/>
              <a:t>D) Rural-Urban Shift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4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600"/>
              <a:t>The six biggest metropolitan areas in Canada have what percentage of population?</a:t>
            </a:r>
            <a:endParaRPr kumimoji="0"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A) 5%</a:t>
            </a:r>
          </a:p>
          <a:p>
            <a:r>
              <a:rPr kumimoji="0" lang="en-US"/>
              <a:t>B) 15%</a:t>
            </a:r>
          </a:p>
          <a:p>
            <a:r>
              <a:rPr kumimoji="0" lang="en-US"/>
              <a:t>C) 45%</a:t>
            </a:r>
          </a:p>
          <a:p>
            <a:r>
              <a:rPr kumimoji="0" lang="en-US"/>
              <a:t>D) 95%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/>
              <a:t>C) 45%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717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Moving from one province to another is known as: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A) Net Migration</a:t>
            </a:r>
          </a:p>
          <a:p>
            <a:r>
              <a:rPr kumimoji="0" lang="en-US"/>
              <a:t>B) Interprovincial Migration</a:t>
            </a:r>
          </a:p>
          <a:p>
            <a:r>
              <a:rPr kumimoji="0" lang="en-US"/>
              <a:t>C) Immigration</a:t>
            </a:r>
          </a:p>
          <a:p>
            <a:r>
              <a:rPr kumimoji="0" lang="en-US"/>
              <a:t>D) Emigration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/>
              <a:t>B) Interprovincial Migration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  <p:bldP spid="819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200"/>
              <a:t>Migration due to war that threatens safety is an example of a:</a:t>
            </a:r>
            <a:endParaRPr kumimoji="0"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A) Push Factor</a:t>
            </a:r>
          </a:p>
          <a:p>
            <a:r>
              <a:rPr kumimoji="0" lang="en-US"/>
              <a:t>B) Pull Factor</a:t>
            </a:r>
          </a:p>
          <a:p>
            <a:r>
              <a:rPr kumimoji="0" lang="en-US"/>
              <a:t>C) Net Migration</a:t>
            </a:r>
          </a:p>
          <a:p>
            <a:r>
              <a:rPr kumimoji="0" lang="en-US"/>
              <a:t>D) Immigration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/>
              <a:t>A) Push Factor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  <p:bldP spid="922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200"/>
              <a:t>Migration due to poor living conditions such as poverty is an example of a:</a:t>
            </a:r>
            <a:endParaRPr kumimoji="0"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A) Push Factor</a:t>
            </a:r>
          </a:p>
          <a:p>
            <a:r>
              <a:rPr kumimoji="0" lang="en-US"/>
              <a:t>B) Pull Factor</a:t>
            </a:r>
          </a:p>
          <a:p>
            <a:r>
              <a:rPr kumimoji="0" lang="en-US"/>
              <a:t>C) Net Migration</a:t>
            </a:r>
          </a:p>
          <a:p>
            <a:r>
              <a:rPr kumimoji="0" lang="en-US"/>
              <a:t>D) Immigration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/>
              <a:t>A) Push Factor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44" grpId="0" build="p" autoUpdateAnimBg="0"/>
    </p:bldLst>
  </p:timing>
</p:sld>
</file>

<file path=ppt/theme/theme1.xml><?xml version="1.0" encoding="utf-8"?>
<a:theme xmlns:a="http://schemas.openxmlformats.org/drawingml/2006/main" name="Koi">
  <a:themeElements>
    <a:clrScheme name="Koi 1">
      <a:dk1>
        <a:srgbClr val="272776"/>
      </a:dk1>
      <a:lt1>
        <a:srgbClr val="F3F1E4"/>
      </a:lt1>
      <a:dk2>
        <a:srgbClr val="272776"/>
      </a:dk2>
      <a:lt2>
        <a:srgbClr val="808080"/>
      </a:lt2>
      <a:accent1>
        <a:srgbClr val="B8CFFB"/>
      </a:accent1>
      <a:accent2>
        <a:srgbClr val="DF8F74"/>
      </a:accent2>
      <a:accent3>
        <a:srgbClr val="F8F7EF"/>
      </a:accent3>
      <a:accent4>
        <a:srgbClr val="202064"/>
      </a:accent4>
      <a:accent5>
        <a:srgbClr val="D8E4FD"/>
      </a:accent5>
      <a:accent6>
        <a:srgbClr val="CA8168"/>
      </a:accent6>
      <a:hlink>
        <a:srgbClr val="7F97C2"/>
      </a:hlink>
      <a:folHlink>
        <a:srgbClr val="8BBE82"/>
      </a:folHlink>
    </a:clrScheme>
    <a:fontScheme name="Koi">
      <a:majorFont>
        <a:latin typeface="Helvetica"/>
        <a:ea typeface="ＭＳ Ｐゴシック"/>
        <a:cs typeface="ＭＳ Ｐゴシック"/>
      </a:majorFont>
      <a:minorFont>
        <a:latin typeface="Helvetic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lnDef>
  </a:objectDefaults>
  <a:extraClrSchemeLst>
    <a:extraClrScheme>
      <a:clrScheme name="Koi 1">
        <a:dk1>
          <a:srgbClr val="272776"/>
        </a:dk1>
        <a:lt1>
          <a:srgbClr val="F3F1E4"/>
        </a:lt1>
        <a:dk2>
          <a:srgbClr val="272776"/>
        </a:dk2>
        <a:lt2>
          <a:srgbClr val="808080"/>
        </a:lt2>
        <a:accent1>
          <a:srgbClr val="B8CFFB"/>
        </a:accent1>
        <a:accent2>
          <a:srgbClr val="DF8F74"/>
        </a:accent2>
        <a:accent3>
          <a:srgbClr val="F8F7EF"/>
        </a:accent3>
        <a:accent4>
          <a:srgbClr val="202064"/>
        </a:accent4>
        <a:accent5>
          <a:srgbClr val="D8E4FD"/>
        </a:accent5>
        <a:accent6>
          <a:srgbClr val="CA8168"/>
        </a:accent6>
        <a:hlink>
          <a:srgbClr val="7F97C2"/>
        </a:hlink>
        <a:folHlink>
          <a:srgbClr val="8BBE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i 2">
        <a:dk1>
          <a:srgbClr val="272776"/>
        </a:dk1>
        <a:lt1>
          <a:srgbClr val="F3F1E4"/>
        </a:lt1>
        <a:dk2>
          <a:srgbClr val="272776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8F7EF"/>
        </a:accent3>
        <a:accent4>
          <a:srgbClr val="202064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2004:Templates:Presentations:Designs:Koi</Template>
  <TotalTime>120</TotalTime>
  <Words>1313</Words>
  <Application>Microsoft PowerPoint</Application>
  <PresentationFormat>On-screen Show (4:3)</PresentationFormat>
  <Paragraphs>175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ＭＳ Ｐゴシック</vt:lpstr>
      <vt:lpstr>Helvetica</vt:lpstr>
      <vt:lpstr>Koi</vt:lpstr>
      <vt:lpstr>Unit III Test:</vt:lpstr>
      <vt:lpstr>Part A: Multiple Choice</vt:lpstr>
      <vt:lpstr>In 1957, what was the fist satellite into space?</vt:lpstr>
      <vt:lpstr>What refers to the ease of traveling from one place to another?</vt:lpstr>
      <vt:lpstr>The movement from the countryside to the cities is known as the:</vt:lpstr>
      <vt:lpstr>The six biggest metropolitan areas in Canada have what percentage of population?</vt:lpstr>
      <vt:lpstr>Moving from one province to another is known as:</vt:lpstr>
      <vt:lpstr>Migration due to war that threatens safety is an example of a:</vt:lpstr>
      <vt:lpstr>Migration due to poor living conditions such as poverty is an example of a:</vt:lpstr>
      <vt:lpstr>What barrier to migration is it when you have to leave friends and family behind?</vt:lpstr>
      <vt:lpstr>The basic idea that explains how a group thinks and acts is:</vt:lpstr>
      <vt:lpstr>Migration due to an increase in wealth and living conditions is an example of a:</vt:lpstr>
      <vt:lpstr>Migration due to a job “boom” in a region is an example of a:</vt:lpstr>
      <vt:lpstr>The way that culture affects the earth’s surface is called a:</vt:lpstr>
      <vt:lpstr>When one culture is absorbed by another is called:</vt:lpstr>
      <vt:lpstr>Part B: Short Answer</vt:lpstr>
      <vt:lpstr>Chapter 7</vt:lpstr>
      <vt:lpstr>Chapter 7</vt:lpstr>
      <vt:lpstr>Chapter 7</vt:lpstr>
      <vt:lpstr>Chapter 7</vt:lpstr>
      <vt:lpstr>Chapter 7</vt:lpstr>
      <vt:lpstr>Chapter 8</vt:lpstr>
      <vt:lpstr>Chapter 8</vt:lpstr>
      <vt:lpstr>Chapter 8</vt:lpstr>
      <vt:lpstr>Chapter 8</vt:lpstr>
      <vt:lpstr>Chapter 8</vt:lpstr>
      <vt:lpstr>Chapter 9</vt:lpstr>
      <vt:lpstr>Chapter 9</vt:lpstr>
      <vt:lpstr>Chapter 9</vt:lpstr>
      <vt:lpstr>Part C: Essay Questions</vt:lpstr>
      <vt:lpstr>Essay Question 1</vt:lpstr>
      <vt:lpstr>Essay Question 2</vt:lpstr>
      <vt:lpstr>Essay Question 3</vt:lpstr>
      <vt:lpstr>Essay Question 4</vt:lpstr>
    </vt:vector>
  </TitlesOfParts>
  <Company>Office 2004 Test Drive User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III Test:</dc:title>
  <dc:creator>Office 2004 Test Drive User</dc:creator>
  <cp:lastModifiedBy>Matthew Patterson</cp:lastModifiedBy>
  <cp:revision>5</cp:revision>
  <dcterms:created xsi:type="dcterms:W3CDTF">2012-08-26T04:54:48Z</dcterms:created>
  <dcterms:modified xsi:type="dcterms:W3CDTF">2012-08-26T04:54:57Z</dcterms:modified>
</cp:coreProperties>
</file>